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41"/>
    <p:restoredTop sz="94610"/>
  </p:normalViewPr>
  <p:slideViewPr>
    <p:cSldViewPr snapToGrid="0" snapToObjects="1">
      <p:cViewPr varScale="1">
        <p:scale>
          <a:sx n="249" d="100"/>
          <a:sy n="249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676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gamnet-facility.fr?subject=Demande%20de%20devi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5943600" y="0"/>
            <a:ext cx="3200400" cy="2286000"/>
          </a:xfrm>
          <a:prstGeom prst="rect">
            <a:avLst/>
          </a:prstGeom>
          <a:solidFill>
            <a:srgbClr val="0D243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Shape 2"/>
          <p:cNvSpPr/>
          <p:nvPr/>
        </p:nvSpPr>
        <p:spPr>
          <a:xfrm>
            <a:off x="6583680" y="0"/>
            <a:ext cx="2560320" cy="1371600"/>
          </a:xfrm>
          <a:prstGeom prst="rect">
            <a:avLst/>
          </a:prstGeom>
          <a:solidFill>
            <a:srgbClr val="F7941D">
              <a:alpha val="1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0" y="4389120"/>
            <a:ext cx="9144000" cy="754380"/>
          </a:xfrm>
          <a:prstGeom prst="rect">
            <a:avLst/>
          </a:prstGeom>
          <a:solidFill>
            <a:srgbClr val="0D243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365760" y="1600200"/>
            <a:ext cx="5029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365760" y="242316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 partenaire propreté &amp; logistique de chantier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65760" y="2880360"/>
            <a:ext cx="2743200" cy="54864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365760" y="306324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Logisticien de Chantier – Promotion Immobilière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5760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· Gestion des Déchets · Homme Clé · Balayage de Voirie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1097280" y="4370832"/>
            <a:ext cx="411480" cy="41148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161288" y="4434840"/>
            <a:ext cx="283464" cy="28346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22960" y="4773168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2926080" y="4370832"/>
            <a:ext cx="411480" cy="41148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990088" y="4434840"/>
            <a:ext cx="283464" cy="28346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651760" y="4773168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 Clé</a:t>
            </a:r>
            <a:endParaRPr lang="en-US" sz="900" dirty="0"/>
          </a:p>
        </p:txBody>
      </p:sp>
      <p:sp>
        <p:nvSpPr>
          <p:cNvPr id="18" name="Shape 14"/>
          <p:cNvSpPr/>
          <p:nvPr/>
        </p:nvSpPr>
        <p:spPr>
          <a:xfrm>
            <a:off x="4754880" y="4370832"/>
            <a:ext cx="411480" cy="41148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818888" y="4434840"/>
            <a:ext cx="283464" cy="283464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480560" y="4773168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Bennes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6583680" y="4370832"/>
            <a:ext cx="411480" cy="41148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647688" y="4434840"/>
            <a:ext cx="283464" cy="28346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309360" y="4773168"/>
            <a:ext cx="960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Voirie</a:t>
            </a:r>
            <a:endParaRPr lang="en-US" sz="90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B4DA8D-78FF-3A5D-54A0-F828AEDB2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574" y="305181"/>
            <a:ext cx="1771106" cy="17015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0" y="0"/>
            <a:ext cx="3840480" cy="5143500"/>
          </a:xfrm>
          <a:prstGeom prst="rect">
            <a:avLst/>
          </a:prstGeom>
          <a:solidFill>
            <a:srgbClr val="0D243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5303520" y="0"/>
            <a:ext cx="91440" cy="514350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PASSONS À L'ACTION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1188720"/>
            <a:ext cx="4663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Confiez la logistique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votre chantier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GAM'NET FACILITY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365760" y="2880360"/>
            <a:ext cx="1828800" cy="54864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365760" y="3017520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devis gratuit et personnalisé sous 48h.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Nous nous déplaçons sur votre site pour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analyser vos besoins au plus près.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3886200"/>
            <a:ext cx="2743200" cy="59436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365760" y="388620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3"/>
              </a:rPr>
              <a:t>DEMANDER UN DEVIS GRATUIT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577840" y="6858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CONTACTEZ-NOUS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577840" y="1097280"/>
            <a:ext cx="2286000" cy="4572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Shape 10"/>
          <p:cNvSpPr/>
          <p:nvPr/>
        </p:nvSpPr>
        <p:spPr>
          <a:xfrm>
            <a:off x="5577840" y="1371600"/>
            <a:ext cx="365760" cy="36576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641848" y="1435608"/>
            <a:ext cx="237744" cy="23774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053328" y="138988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Téléphone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053328" y="157276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+33 (07 86 51 62 80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577840" y="2286000"/>
            <a:ext cx="365760" cy="36576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641848" y="2350008"/>
            <a:ext cx="237744" cy="23774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6053328" y="230428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000" dirty="0"/>
          </a:p>
        </p:txBody>
      </p:sp>
      <p:sp>
        <p:nvSpPr>
          <p:cNvPr id="19" name="Text 15"/>
          <p:cNvSpPr/>
          <p:nvPr/>
        </p:nvSpPr>
        <p:spPr>
          <a:xfrm>
            <a:off x="6053328" y="248716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contact@gamnet-facility.fr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5577840" y="3200400"/>
            <a:ext cx="365760" cy="36576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641848" y="3264408"/>
            <a:ext cx="237744" cy="23774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053328" y="3218688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 d'intervention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6067396" y="340156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Île-de-France &amp; regions </a:t>
            </a:r>
            <a:r>
              <a:rPr lang="en-US" sz="11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limitrophes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5349240" y="4389120"/>
            <a:ext cx="3566160" cy="594360"/>
          </a:xfrm>
          <a:prstGeom prst="rect">
            <a:avLst/>
          </a:prstGeom>
          <a:solidFill>
            <a:srgbClr val="F7941D">
              <a:alpha val="1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5" name="Text 20"/>
          <p:cNvSpPr/>
          <p:nvPr/>
        </p:nvSpPr>
        <p:spPr>
          <a:xfrm>
            <a:off x="5440680" y="4407408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"Votre chantier propre,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notre engagement quotidien"</a:t>
            </a:r>
            <a:endParaRPr lang="en-US" sz="1100" dirty="0"/>
          </a:p>
        </p:txBody>
      </p:sp>
      <p:sp>
        <p:nvSpPr>
          <p:cNvPr id="26" name="Text 21"/>
          <p:cNvSpPr/>
          <p:nvPr/>
        </p:nvSpPr>
        <p:spPr>
          <a:xfrm>
            <a:off x="365760" y="47548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www.gamnet-facility.fr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SOMMES-NOUS 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38404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960120"/>
            <a:ext cx="4114800" cy="338328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4114800" cy="73152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PROPOS DE GAM'NET FACILITY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est une société spécialisée dans les services de propreté et de logistique dédiés au secteur de la construction et de la promotion immobilière.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2377440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Nous intervenons sur toute la durée de votre chantier, de la phase gros œuvre jusqu'à la livraison des logements.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3200400"/>
            <a:ext cx="3749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Notre approche globale vous offre un interlocuteur unique pour l'ensemble des prestations liées à la propreté et à la gestion des déchets.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09160" y="10058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VALEURS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709160" y="1463040"/>
            <a:ext cx="4114800" cy="896112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4846320" y="1645920"/>
            <a:ext cx="457200" cy="457200"/>
          </a:xfrm>
          <a:prstGeom prst="ellipse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919472" y="1719072"/>
            <a:ext cx="310896" cy="31089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5394960" y="15544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Fiabilité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394960" y="184708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équipes formées et réactives pour garantir la continuité de service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709160" y="2514600"/>
            <a:ext cx="4114800" cy="896112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Shape 15"/>
          <p:cNvSpPr/>
          <p:nvPr/>
        </p:nvSpPr>
        <p:spPr>
          <a:xfrm>
            <a:off x="4846320" y="2697480"/>
            <a:ext cx="457200" cy="45720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919472" y="2770632"/>
            <a:ext cx="310896" cy="31089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394960" y="260604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Excellence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5394960" y="289864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standards de qualité rigoureux à chaque étape du chantier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4709160" y="3566160"/>
            <a:ext cx="4114800" cy="896112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3" name="Shape 19"/>
          <p:cNvSpPr/>
          <p:nvPr/>
        </p:nvSpPr>
        <p:spPr>
          <a:xfrm>
            <a:off x="4846320" y="3749040"/>
            <a:ext cx="457200" cy="457200"/>
          </a:xfrm>
          <a:prstGeom prst="ellipse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919472" y="3822192"/>
            <a:ext cx="310896" cy="310896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5394960" y="36576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Éco-responsabilité</a:t>
            </a:r>
            <a:endParaRPr lang="en-US" sz="1200" dirty="0"/>
          </a:p>
        </p:txBody>
      </p:sp>
      <p:sp>
        <p:nvSpPr>
          <p:cNvPr id="26" name="Text 21"/>
          <p:cNvSpPr/>
          <p:nvPr/>
        </p:nvSpPr>
        <p:spPr>
          <a:xfrm>
            <a:off x="5394960" y="3950208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 sélectif, valorisation des déchets et bilan carbone maîtrisé</a:t>
            </a:r>
            <a:endParaRPr lang="en-US" sz="1000" dirty="0"/>
          </a:p>
        </p:txBody>
      </p:sp>
      <p:sp>
        <p:nvSpPr>
          <p:cNvPr id="27" name="Shape 22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8" name="Text 23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20040" y="10972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LOGISTICIEN DE CHANTIER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4754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Promotion Immobilière – Une prestation globale et intégrée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0040" y="914400"/>
            <a:ext cx="8503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met à disposition des promoteurs immobiliers une prestation complète de gestion logistique de chantier, couvrant l'ensemble des besoins en propreté, gestion des déchets et coordination sur site.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82880" y="1554480"/>
            <a:ext cx="2057400" cy="301752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182880" y="1554480"/>
            <a:ext cx="2057400" cy="54864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932688" y="1691640"/>
            <a:ext cx="548640" cy="548640"/>
          </a:xfrm>
          <a:prstGeom prst="ellipse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1024128" y="1783080"/>
            <a:ext cx="365760" cy="3657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228600" y="233172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Chantier</a:t>
            </a:r>
            <a:endParaRPr lang="en-US" sz="11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74320" y="2816352"/>
            <a:ext cx="201168" cy="2011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30352" y="278892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vie (bureaux, sanitaires, réfectoires)</a:t>
            </a:r>
            <a:endParaRPr lang="en-US" sz="9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74320" y="3236976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0352" y="3209544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extérieures &amp; circulations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74320" y="3657600"/>
            <a:ext cx="201168" cy="20116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30352" y="363016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de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finition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-livraison (sur devis)</a:t>
            </a:r>
            <a:endParaRPr lang="en-US" sz="9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74320" y="4078224"/>
            <a:ext cx="201168" cy="20116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30352" y="4050792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Fréquence adaptée au planning</a:t>
            </a:r>
            <a:endParaRPr lang="en-US" sz="950" dirty="0"/>
          </a:p>
        </p:txBody>
      </p:sp>
      <p:sp>
        <p:nvSpPr>
          <p:cNvPr id="19" name="Shape 12"/>
          <p:cNvSpPr/>
          <p:nvPr/>
        </p:nvSpPr>
        <p:spPr>
          <a:xfrm>
            <a:off x="2395728" y="1554480"/>
            <a:ext cx="2057400" cy="301752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3"/>
          <p:cNvSpPr/>
          <p:nvPr/>
        </p:nvSpPr>
        <p:spPr>
          <a:xfrm>
            <a:off x="2395728" y="1554480"/>
            <a:ext cx="2057400" cy="54864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Shape 14"/>
          <p:cNvSpPr/>
          <p:nvPr/>
        </p:nvSpPr>
        <p:spPr>
          <a:xfrm>
            <a:off x="3145536" y="1691640"/>
            <a:ext cx="548640" cy="54864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36976" y="1783080"/>
            <a:ext cx="365760" cy="36576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2441448" y="233172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Homme Clé</a:t>
            </a:r>
            <a:endParaRPr lang="en-US" sz="1100" dirty="0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87168" y="2816352"/>
            <a:ext cx="201168" cy="20116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743200" y="278892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Présence quotidienne sur site</a:t>
            </a:r>
            <a:endParaRPr lang="en-US" sz="950" dirty="0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87168" y="3236976"/>
            <a:ext cx="201168" cy="201168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2743200" y="3209544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Coordination des équipes propreté</a:t>
            </a:r>
            <a:endParaRPr lang="en-US" sz="95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87168" y="3657600"/>
            <a:ext cx="201168" cy="201168"/>
          </a:xfrm>
          <a:prstGeom prst="rect">
            <a:avLst/>
          </a:prstGeom>
        </p:spPr>
      </p:pic>
      <p:sp>
        <p:nvSpPr>
          <p:cNvPr id="29" name="Text 18"/>
          <p:cNvSpPr/>
          <p:nvPr/>
        </p:nvSpPr>
        <p:spPr>
          <a:xfrm>
            <a:off x="2743200" y="363016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des plannings &amp; interventions</a:t>
            </a:r>
            <a:endParaRPr lang="en-US" sz="950" dirty="0"/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487168" y="4078224"/>
            <a:ext cx="201168" cy="201168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2743200" y="4050792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Interlocuteur unique promoteur</a:t>
            </a:r>
            <a:endParaRPr lang="en-US" sz="950" dirty="0"/>
          </a:p>
        </p:txBody>
      </p:sp>
      <p:sp>
        <p:nvSpPr>
          <p:cNvPr id="32" name="Shape 20"/>
          <p:cNvSpPr/>
          <p:nvPr/>
        </p:nvSpPr>
        <p:spPr>
          <a:xfrm>
            <a:off x="4608576" y="1554480"/>
            <a:ext cx="2057400" cy="301752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Shape 21"/>
          <p:cNvSpPr/>
          <p:nvPr/>
        </p:nvSpPr>
        <p:spPr>
          <a:xfrm>
            <a:off x="4608576" y="1554480"/>
            <a:ext cx="2057400" cy="54864"/>
          </a:xfrm>
          <a:prstGeom prst="rect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4" name="Shape 22"/>
          <p:cNvSpPr/>
          <p:nvPr/>
        </p:nvSpPr>
        <p:spPr>
          <a:xfrm>
            <a:off x="5358384" y="1691640"/>
            <a:ext cx="548640" cy="548640"/>
          </a:xfrm>
          <a:prstGeom prst="ellipse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5" name="Image 1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449824" y="1783080"/>
            <a:ext cx="365760" cy="365760"/>
          </a:xfrm>
          <a:prstGeom prst="rect">
            <a:avLst/>
          </a:prstGeom>
        </p:spPr>
      </p:pic>
      <p:sp>
        <p:nvSpPr>
          <p:cNvPr id="36" name="Text 23"/>
          <p:cNvSpPr/>
          <p:nvPr/>
        </p:nvSpPr>
        <p:spPr>
          <a:xfrm>
            <a:off x="4654296" y="233172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Bennes</a:t>
            </a:r>
            <a:endParaRPr lang="en-US" sz="1100" dirty="0"/>
          </a:p>
        </p:txBody>
      </p:sp>
      <p:pic>
        <p:nvPicPr>
          <p:cNvPr id="37" name="Image 1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700016" y="2816352"/>
            <a:ext cx="201168" cy="201168"/>
          </a:xfrm>
          <a:prstGeom prst="rect">
            <a:avLst/>
          </a:prstGeom>
        </p:spPr>
      </p:pic>
      <p:sp>
        <p:nvSpPr>
          <p:cNvPr id="38" name="Text 24"/>
          <p:cNvSpPr/>
          <p:nvPr/>
        </p:nvSpPr>
        <p:spPr>
          <a:xfrm>
            <a:off x="4956048" y="278892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 &amp; évacuation</a:t>
            </a:r>
            <a:endParaRPr lang="en-US" sz="950" dirty="0"/>
          </a:p>
        </p:txBody>
      </p:sp>
      <p:pic>
        <p:nvPicPr>
          <p:cNvPr id="39" name="Image 1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700016" y="3236976"/>
            <a:ext cx="201168" cy="201168"/>
          </a:xfrm>
          <a:prstGeom prst="rect">
            <a:avLst/>
          </a:prstGeom>
        </p:spPr>
      </p:pic>
      <p:sp>
        <p:nvSpPr>
          <p:cNvPr id="40" name="Text 25"/>
          <p:cNvSpPr/>
          <p:nvPr/>
        </p:nvSpPr>
        <p:spPr>
          <a:xfrm>
            <a:off x="4956048" y="3209544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Bennes gravats 8 à 30 m³</a:t>
            </a:r>
            <a:endParaRPr lang="en-US" sz="950" dirty="0"/>
          </a:p>
        </p:txBody>
      </p:sp>
      <p:pic>
        <p:nvPicPr>
          <p:cNvPr id="41" name="Image 1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700016" y="3657600"/>
            <a:ext cx="201168" cy="201168"/>
          </a:xfrm>
          <a:prstGeom prst="rect">
            <a:avLst/>
          </a:prstGeom>
        </p:spPr>
      </p:pic>
      <p:sp>
        <p:nvSpPr>
          <p:cNvPr id="42" name="Text 26"/>
          <p:cNvSpPr/>
          <p:nvPr/>
        </p:nvSpPr>
        <p:spPr>
          <a:xfrm>
            <a:off x="4956048" y="363016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Bennes déchets recyclables &amp; inertes</a:t>
            </a:r>
            <a:endParaRPr lang="en-US" sz="950" dirty="0"/>
          </a:p>
        </p:txBody>
      </p:sp>
      <p:pic>
        <p:nvPicPr>
          <p:cNvPr id="43" name="Image 1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700016" y="4078224"/>
            <a:ext cx="201168" cy="201168"/>
          </a:xfrm>
          <a:prstGeom prst="rect">
            <a:avLst/>
          </a:prstGeom>
        </p:spPr>
      </p:pic>
      <p:sp>
        <p:nvSpPr>
          <p:cNvPr id="44" name="Text 27"/>
          <p:cNvSpPr/>
          <p:nvPr/>
        </p:nvSpPr>
        <p:spPr>
          <a:xfrm>
            <a:off x="4956048" y="4050792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Traçabilité des évacuations (BSD)</a:t>
            </a:r>
            <a:endParaRPr lang="en-US" sz="950" dirty="0"/>
          </a:p>
        </p:txBody>
      </p:sp>
      <p:sp>
        <p:nvSpPr>
          <p:cNvPr id="45" name="Shape 28"/>
          <p:cNvSpPr/>
          <p:nvPr/>
        </p:nvSpPr>
        <p:spPr>
          <a:xfrm>
            <a:off x="6821424" y="1554480"/>
            <a:ext cx="2057400" cy="301752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6" name="Shape 29"/>
          <p:cNvSpPr/>
          <p:nvPr/>
        </p:nvSpPr>
        <p:spPr>
          <a:xfrm>
            <a:off x="6821424" y="1554480"/>
            <a:ext cx="2057400" cy="54864"/>
          </a:xfrm>
          <a:prstGeom prst="rect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7" name="Shape 30"/>
          <p:cNvSpPr/>
          <p:nvPr/>
        </p:nvSpPr>
        <p:spPr>
          <a:xfrm>
            <a:off x="7571232" y="1691640"/>
            <a:ext cx="548640" cy="548640"/>
          </a:xfrm>
          <a:prstGeom prst="ellipse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8" name="Image 1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662672" y="1783080"/>
            <a:ext cx="365760" cy="365760"/>
          </a:xfrm>
          <a:prstGeom prst="rect">
            <a:avLst/>
          </a:prstGeom>
        </p:spPr>
      </p:pic>
      <p:sp>
        <p:nvSpPr>
          <p:cNvPr id="49" name="Text 31"/>
          <p:cNvSpPr/>
          <p:nvPr/>
        </p:nvSpPr>
        <p:spPr>
          <a:xfrm>
            <a:off x="6867144" y="2331720"/>
            <a:ext cx="1965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Balayeuse de Voirie</a:t>
            </a:r>
            <a:endParaRPr lang="en-US" sz="1100" dirty="0"/>
          </a:p>
        </p:txBody>
      </p:sp>
      <p:pic>
        <p:nvPicPr>
          <p:cNvPr id="50" name="Image 16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912864" y="2816352"/>
            <a:ext cx="201168" cy="201168"/>
          </a:xfrm>
          <a:prstGeom prst="rect">
            <a:avLst/>
          </a:prstGeom>
        </p:spPr>
      </p:pic>
      <p:sp>
        <p:nvSpPr>
          <p:cNvPr id="51" name="Text 32"/>
          <p:cNvSpPr/>
          <p:nvPr/>
        </p:nvSpPr>
        <p:spPr>
          <a:xfrm>
            <a:off x="7168896" y="278892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des voiries chantier</a:t>
            </a:r>
            <a:endParaRPr lang="en-US" sz="950" dirty="0"/>
          </a:p>
        </p:txBody>
      </p:sp>
      <p:pic>
        <p:nvPicPr>
          <p:cNvPr id="52" name="Image 17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912864" y="3236976"/>
            <a:ext cx="201168" cy="201168"/>
          </a:xfrm>
          <a:prstGeom prst="rect">
            <a:avLst/>
          </a:prstGeom>
        </p:spPr>
      </p:pic>
      <p:sp>
        <p:nvSpPr>
          <p:cNvPr id="53" name="Text 33"/>
          <p:cNvSpPr/>
          <p:nvPr/>
        </p:nvSpPr>
        <p:spPr>
          <a:xfrm>
            <a:off x="7168896" y="3209544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Abords &amp; accès au programme</a:t>
            </a:r>
            <a:endParaRPr lang="en-US" sz="950" dirty="0"/>
          </a:p>
        </p:txBody>
      </p:sp>
      <p:pic>
        <p:nvPicPr>
          <p:cNvPr id="54" name="Image 18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912864" y="3657600"/>
            <a:ext cx="201168" cy="201168"/>
          </a:xfrm>
          <a:prstGeom prst="rect">
            <a:avLst/>
          </a:prstGeom>
        </p:spPr>
      </p:pic>
      <p:sp>
        <p:nvSpPr>
          <p:cNvPr id="55" name="Text 34"/>
          <p:cNvSpPr/>
          <p:nvPr/>
        </p:nvSpPr>
        <p:spPr>
          <a:xfrm>
            <a:off x="7168896" y="3630168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planifiée ou à la demande</a:t>
            </a:r>
            <a:endParaRPr lang="en-US" sz="950" dirty="0"/>
          </a:p>
        </p:txBody>
      </p:sp>
      <p:pic>
        <p:nvPicPr>
          <p:cNvPr id="56" name="Image 19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912864" y="4078224"/>
            <a:ext cx="201168" cy="201168"/>
          </a:xfrm>
          <a:prstGeom prst="rect">
            <a:avLst/>
          </a:prstGeom>
        </p:spPr>
      </p:pic>
      <p:sp>
        <p:nvSpPr>
          <p:cNvPr id="57" name="Text 35"/>
          <p:cNvSpPr/>
          <p:nvPr/>
        </p:nvSpPr>
        <p:spPr>
          <a:xfrm>
            <a:off x="7168896" y="4050792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des nuisances voisinage</a:t>
            </a:r>
            <a:endParaRPr lang="en-US" sz="950" dirty="0"/>
          </a:p>
        </p:txBody>
      </p:sp>
      <p:sp>
        <p:nvSpPr>
          <p:cNvPr id="58" name="Shape 36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9" name="Text 37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DU NETTOYAGE DE CHANTIER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Vie &amp; Zones Extérieures – Protocole d'intervention structuré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" y="914400"/>
            <a:ext cx="3977640" cy="3520440"/>
          </a:xfrm>
          <a:prstGeom prst="rect">
            <a:avLst/>
          </a:prstGeom>
          <a:solidFill>
            <a:srgbClr val="EAF0F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274320" y="914400"/>
            <a:ext cx="39776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1005840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77240" y="98755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VIE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1554480"/>
            <a:ext cx="201168" cy="201168"/>
          </a:xfrm>
          <a:prstGeom prst="rect">
            <a:avLst/>
          </a:prstGeom>
        </p:spPr>
      </p:pic>
      <p:sp>
        <p:nvSpPr>
          <p:cNvPr id="12" name="Shape 7"/>
          <p:cNvSpPr/>
          <p:nvPr/>
        </p:nvSpPr>
        <p:spPr>
          <a:xfrm>
            <a:off x="411480" y="1508760"/>
            <a:ext cx="361188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8"/>
          <p:cNvSpPr/>
          <p:nvPr/>
        </p:nvSpPr>
        <p:spPr>
          <a:xfrm>
            <a:off x="685800" y="152704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Bureaux &amp; salles de réunion</a:t>
            </a:r>
            <a:endParaRPr lang="en-US" sz="1050" dirty="0"/>
          </a:p>
        </p:txBody>
      </p:sp>
      <p:sp>
        <p:nvSpPr>
          <p:cNvPr id="14" name="Text 9"/>
          <p:cNvSpPr/>
          <p:nvPr/>
        </p:nvSpPr>
        <p:spPr>
          <a:xfrm>
            <a:off x="685800" y="176479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Dépoussiérage, aspiration, lavage des sols, vider les corbeilles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2121408"/>
            <a:ext cx="201168" cy="201168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11480" y="2075688"/>
            <a:ext cx="361188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7" name="Text 11"/>
          <p:cNvSpPr/>
          <p:nvPr/>
        </p:nvSpPr>
        <p:spPr>
          <a:xfrm>
            <a:off x="685800" y="2093976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Sanitaires &amp; vestiaires</a:t>
            </a:r>
            <a:endParaRPr lang="en-US" sz="1050" dirty="0"/>
          </a:p>
        </p:txBody>
      </p:sp>
      <p:sp>
        <p:nvSpPr>
          <p:cNvPr id="18" name="Text 12"/>
          <p:cNvSpPr/>
          <p:nvPr/>
        </p:nvSpPr>
        <p:spPr>
          <a:xfrm>
            <a:off x="685800" y="23317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Désinfection complète, rechargement consommables, contrôle hygiène</a:t>
            </a:r>
            <a:endParaRPr lang="en-US" sz="95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2688336"/>
            <a:ext cx="201168" cy="201168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411480" y="2642616"/>
            <a:ext cx="361188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Text 14"/>
          <p:cNvSpPr/>
          <p:nvPr/>
        </p:nvSpPr>
        <p:spPr>
          <a:xfrm>
            <a:off x="685800" y="2660904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Réfectoires &amp; cuisines</a:t>
            </a:r>
            <a:endParaRPr lang="en-US" sz="1050" dirty="0"/>
          </a:p>
        </p:txBody>
      </p:sp>
      <p:sp>
        <p:nvSpPr>
          <p:cNvPr id="22" name="Text 15"/>
          <p:cNvSpPr/>
          <p:nvPr/>
        </p:nvSpPr>
        <p:spPr>
          <a:xfrm>
            <a:off x="685800" y="2898648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plans de travail, électroménager, évacuation ordures</a:t>
            </a:r>
            <a:endParaRPr lang="en-US" sz="95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3255264"/>
            <a:ext cx="201168" cy="201168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411480" y="3209544"/>
            <a:ext cx="361188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5" name="Text 17"/>
          <p:cNvSpPr/>
          <p:nvPr/>
        </p:nvSpPr>
        <p:spPr>
          <a:xfrm>
            <a:off x="685800" y="3227832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de stockage</a:t>
            </a:r>
            <a:endParaRPr lang="en-US" sz="1050" dirty="0"/>
          </a:p>
        </p:txBody>
      </p:sp>
      <p:sp>
        <p:nvSpPr>
          <p:cNvPr id="26" name="Text 18"/>
          <p:cNvSpPr/>
          <p:nvPr/>
        </p:nvSpPr>
        <p:spPr>
          <a:xfrm>
            <a:off x="685800" y="3465576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Maintien de la propreté, évacuation des emballages</a:t>
            </a:r>
            <a:endParaRPr lang="en-US" sz="950" dirty="0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11480" y="3822192"/>
            <a:ext cx="201168" cy="201168"/>
          </a:xfrm>
          <a:prstGeom prst="rect">
            <a:avLst/>
          </a:prstGeom>
        </p:spPr>
      </p:pic>
      <p:sp>
        <p:nvSpPr>
          <p:cNvPr id="28" name="Shape 19"/>
          <p:cNvSpPr/>
          <p:nvPr/>
        </p:nvSpPr>
        <p:spPr>
          <a:xfrm>
            <a:off x="411480" y="3776472"/>
            <a:ext cx="361188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9" name="Text 20"/>
          <p:cNvSpPr/>
          <p:nvPr/>
        </p:nvSpPr>
        <p:spPr>
          <a:xfrm>
            <a:off x="685800" y="3794760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Voies de circulation internes</a:t>
            </a:r>
            <a:endParaRPr lang="en-US" sz="1050" dirty="0"/>
          </a:p>
        </p:txBody>
      </p:sp>
      <p:sp>
        <p:nvSpPr>
          <p:cNvPr id="30" name="Text 21"/>
          <p:cNvSpPr/>
          <p:nvPr/>
        </p:nvSpPr>
        <p:spPr>
          <a:xfrm>
            <a:off x="685800" y="403250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Balayage humide ou aspirateur, traitement des salissures</a:t>
            </a:r>
            <a:endParaRPr lang="en-US" sz="950" dirty="0"/>
          </a:p>
        </p:txBody>
      </p:sp>
      <p:sp>
        <p:nvSpPr>
          <p:cNvPr id="31" name="Shape 22"/>
          <p:cNvSpPr/>
          <p:nvPr/>
        </p:nvSpPr>
        <p:spPr>
          <a:xfrm>
            <a:off x="4526280" y="914400"/>
            <a:ext cx="4343400" cy="3520440"/>
          </a:xfrm>
          <a:prstGeom prst="rect">
            <a:avLst/>
          </a:prstGeom>
          <a:solidFill>
            <a:srgbClr val="FFF3E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2" name="Shape 23"/>
          <p:cNvSpPr/>
          <p:nvPr/>
        </p:nvSpPr>
        <p:spPr>
          <a:xfrm>
            <a:off x="4526280" y="914400"/>
            <a:ext cx="4343400" cy="45720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1005840"/>
            <a:ext cx="274320" cy="274320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5029200" y="9875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EXTÉRIEURES</a:t>
            </a:r>
            <a:endParaRPr lang="en-US" sz="1300" dirty="0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1554480"/>
            <a:ext cx="201168" cy="201168"/>
          </a:xfrm>
          <a:prstGeom prst="rect">
            <a:avLst/>
          </a:prstGeom>
        </p:spPr>
      </p:pic>
      <p:sp>
        <p:nvSpPr>
          <p:cNvPr id="36" name="Shape 25"/>
          <p:cNvSpPr/>
          <p:nvPr/>
        </p:nvSpPr>
        <p:spPr>
          <a:xfrm>
            <a:off x="4663440" y="1508760"/>
            <a:ext cx="402336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7" name="Text 26"/>
          <p:cNvSpPr/>
          <p:nvPr/>
        </p:nvSpPr>
        <p:spPr>
          <a:xfrm>
            <a:off x="4937760" y="1527048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Circulations extérieures</a:t>
            </a:r>
            <a:endParaRPr lang="en-US" sz="1050" dirty="0"/>
          </a:p>
        </p:txBody>
      </p:sp>
      <p:sp>
        <p:nvSpPr>
          <p:cNvPr id="38" name="Text 27"/>
          <p:cNvSpPr/>
          <p:nvPr/>
        </p:nvSpPr>
        <p:spPr>
          <a:xfrm>
            <a:off x="4937760" y="176479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Balayage quotidien des allées, rampes d'accès et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parkings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déplacement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matériels</a:t>
            </a:r>
            <a:endParaRPr lang="en-US" sz="950" dirty="0"/>
          </a:p>
        </p:txBody>
      </p:sp>
      <p:pic>
        <p:nvPicPr>
          <p:cNvPr id="39" name="Image 9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2121408"/>
            <a:ext cx="201168" cy="201168"/>
          </a:xfrm>
          <a:prstGeom prst="rect">
            <a:avLst/>
          </a:prstGeom>
        </p:spPr>
      </p:pic>
      <p:sp>
        <p:nvSpPr>
          <p:cNvPr id="40" name="Shape 28"/>
          <p:cNvSpPr/>
          <p:nvPr/>
        </p:nvSpPr>
        <p:spPr>
          <a:xfrm>
            <a:off x="4663440" y="2075688"/>
            <a:ext cx="402336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1" name="Text 29"/>
          <p:cNvSpPr/>
          <p:nvPr/>
        </p:nvSpPr>
        <p:spPr>
          <a:xfrm>
            <a:off x="4937760" y="2093976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de chantier</a:t>
            </a:r>
            <a:endParaRPr lang="en-US" sz="1050" dirty="0"/>
          </a:p>
        </p:txBody>
      </p:sp>
      <p:sp>
        <p:nvSpPr>
          <p:cNvPr id="42" name="Text 30"/>
          <p:cNvSpPr/>
          <p:nvPr/>
        </p:nvSpPr>
        <p:spPr>
          <a:xfrm>
            <a:off x="4937760" y="23317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Nettoiement des abords, entretien palissades et clôtures</a:t>
            </a:r>
            <a:endParaRPr lang="en-US" sz="950" dirty="0"/>
          </a:p>
        </p:txBody>
      </p:sp>
      <p:pic>
        <p:nvPicPr>
          <p:cNvPr id="43" name="Image 1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2688336"/>
            <a:ext cx="201168" cy="201168"/>
          </a:xfrm>
          <a:prstGeom prst="rect">
            <a:avLst/>
          </a:prstGeom>
        </p:spPr>
      </p:pic>
      <p:sp>
        <p:nvSpPr>
          <p:cNvPr id="44" name="Shape 31"/>
          <p:cNvSpPr/>
          <p:nvPr/>
        </p:nvSpPr>
        <p:spPr>
          <a:xfrm>
            <a:off x="4663440" y="2642616"/>
            <a:ext cx="402336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5" name="Text 32"/>
          <p:cNvSpPr/>
          <p:nvPr/>
        </p:nvSpPr>
        <p:spPr>
          <a:xfrm>
            <a:off x="4937760" y="266090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de déchargement</a:t>
            </a:r>
            <a:endParaRPr lang="en-US" sz="1050" dirty="0"/>
          </a:p>
        </p:txBody>
      </p:sp>
      <p:sp>
        <p:nvSpPr>
          <p:cNvPr id="46" name="Text 33"/>
          <p:cNvSpPr/>
          <p:nvPr/>
        </p:nvSpPr>
        <p:spPr>
          <a:xfrm>
            <a:off x="4937760" y="289864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Maintien de la propreté après chaque livraison de matériaux</a:t>
            </a:r>
            <a:endParaRPr lang="en-US" sz="950" dirty="0"/>
          </a:p>
        </p:txBody>
      </p:sp>
      <p:pic>
        <p:nvPicPr>
          <p:cNvPr id="47" name="Image 1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3255264"/>
            <a:ext cx="201168" cy="201168"/>
          </a:xfrm>
          <a:prstGeom prst="rect">
            <a:avLst/>
          </a:prstGeom>
        </p:spPr>
      </p:pic>
      <p:sp>
        <p:nvSpPr>
          <p:cNvPr id="48" name="Shape 34"/>
          <p:cNvSpPr/>
          <p:nvPr/>
        </p:nvSpPr>
        <p:spPr>
          <a:xfrm>
            <a:off x="4663440" y="3209544"/>
            <a:ext cx="402336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9" name="Text 35"/>
          <p:cNvSpPr/>
          <p:nvPr/>
        </p:nvSpPr>
        <p:spPr>
          <a:xfrm>
            <a:off x="4937760" y="3227832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des roues</a:t>
            </a:r>
            <a:endParaRPr lang="en-US" sz="1050" dirty="0"/>
          </a:p>
        </p:txBody>
      </p:sp>
      <p:sp>
        <p:nvSpPr>
          <p:cNvPr id="50" name="Text 36"/>
          <p:cNvSpPr/>
          <p:nvPr/>
        </p:nvSpPr>
        <p:spPr>
          <a:xfrm>
            <a:off x="4937760" y="346557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 de lavage sortie chantier pour éviter la pollution de voirie</a:t>
            </a:r>
            <a:endParaRPr lang="en-US" sz="950" dirty="0"/>
          </a:p>
        </p:txBody>
      </p:sp>
      <p:pic>
        <p:nvPicPr>
          <p:cNvPr id="51" name="Image 1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663440" y="3822192"/>
            <a:ext cx="201168" cy="201168"/>
          </a:xfrm>
          <a:prstGeom prst="rect">
            <a:avLst/>
          </a:prstGeom>
        </p:spPr>
      </p:pic>
      <p:sp>
        <p:nvSpPr>
          <p:cNvPr id="52" name="Shape 37"/>
          <p:cNvSpPr/>
          <p:nvPr/>
        </p:nvSpPr>
        <p:spPr>
          <a:xfrm>
            <a:off x="4663440" y="3776472"/>
            <a:ext cx="4023360" cy="54864"/>
          </a:xfrm>
          <a:prstGeom prst="rect">
            <a:avLst/>
          </a:prstGeom>
          <a:solidFill>
            <a:srgbClr val="DDE3EC">
              <a:alpha val="60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3" name="Text 38"/>
          <p:cNvSpPr/>
          <p:nvPr/>
        </p:nvSpPr>
        <p:spPr>
          <a:xfrm>
            <a:off x="4937760" y="37947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de </a:t>
            </a:r>
            <a:r>
              <a:rPr lang="en-US" sz="1050" b="1" dirty="0" err="1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finition</a:t>
            </a: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(sur devis)</a:t>
            </a:r>
            <a:endParaRPr lang="en-US" sz="1050" dirty="0"/>
          </a:p>
        </p:txBody>
      </p:sp>
      <p:sp>
        <p:nvSpPr>
          <p:cNvPr id="54" name="Text 39"/>
          <p:cNvSpPr/>
          <p:nvPr/>
        </p:nvSpPr>
        <p:spPr>
          <a:xfrm>
            <a:off x="4937760" y="403250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finale par logement : vitres, sols, sanitaires</a:t>
            </a:r>
            <a:endParaRPr lang="en-US" sz="950" dirty="0"/>
          </a:p>
        </p:txBody>
      </p:sp>
      <p:sp>
        <p:nvSpPr>
          <p:cNvPr id="55" name="Shape 40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6" name="Text 41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L'HOMME CLÉ – PIVOT DU CHANTIER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référent dédié, présent et réactif pour garantir la performance de la prestation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" y="914400"/>
            <a:ext cx="8595360" cy="594360"/>
          </a:xfrm>
          <a:prstGeom prst="rect">
            <a:avLst/>
          </a:prstGeom>
          <a:solidFill>
            <a:srgbClr val="1A3A5C">
              <a:alpha val="8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457200" y="9601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L'homme clé est le chef d'équipe terrain de GAM'NET FACILITY, affecté exclusivement à votre programme immobilier. Il assure la coordination opérationnelle, le suivi de qualité et sert d'interface directe entre le promoteur, le conducteur de travaux et nos équipes.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28600" y="1627632"/>
            <a:ext cx="2816352" cy="292608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7"/>
          <p:cNvSpPr/>
          <p:nvPr/>
        </p:nvSpPr>
        <p:spPr>
          <a:xfrm>
            <a:off x="228600" y="1627632"/>
            <a:ext cx="2816352" cy="512064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1755648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85800" y="17190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Missions Opérationnelles</a:t>
            </a:r>
            <a:endParaRPr lang="en-US" sz="10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38328" y="2231136"/>
            <a:ext cx="182880" cy="1828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76072" y="2212848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Supervision quotidienne des équipes de nettoyage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38328" y="2706624"/>
            <a:ext cx="182880" cy="18288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76072" y="2688336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 qualité des interventions (base vie &amp; extérieur)</a:t>
            </a:r>
            <a:endParaRPr lang="en-US" sz="9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38328" y="3182112"/>
            <a:ext cx="182880" cy="18288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76072" y="3163824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feuilles de présence et rapports d'activité</a:t>
            </a:r>
            <a:endParaRPr lang="en-US" sz="9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38328" y="3657600"/>
            <a:ext cx="182880" cy="182880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76072" y="3639312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des rotations de bennes</a:t>
            </a:r>
            <a:endParaRPr lang="en-US" sz="95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38328" y="4133088"/>
            <a:ext cx="182880" cy="18288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576072" y="4114800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Vérification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</a:t>
            </a: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circulation du </a:t>
            </a:r>
            <a:r>
              <a:rPr lang="en-US" sz="950" dirty="0" err="1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</a:t>
            </a:r>
            <a:endParaRPr lang="en-US" sz="950" dirty="0"/>
          </a:p>
        </p:txBody>
      </p:sp>
      <p:sp>
        <p:nvSpPr>
          <p:cNvPr id="23" name="Shape 14"/>
          <p:cNvSpPr/>
          <p:nvPr/>
        </p:nvSpPr>
        <p:spPr>
          <a:xfrm>
            <a:off x="3182112" y="1627632"/>
            <a:ext cx="2816352" cy="292608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15"/>
          <p:cNvSpPr/>
          <p:nvPr/>
        </p:nvSpPr>
        <p:spPr>
          <a:xfrm>
            <a:off x="3182112" y="1627632"/>
            <a:ext cx="2816352" cy="512064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73552" y="1755648"/>
            <a:ext cx="292608" cy="292608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3639312" y="17190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 &amp; Communication</a:t>
            </a:r>
            <a:endParaRPr lang="en-US" sz="1050" dirty="0"/>
          </a:p>
        </p:txBody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91840" y="2231136"/>
            <a:ext cx="182880" cy="182880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3529584" y="2212848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de contact unique pour le promoteur</a:t>
            </a:r>
            <a:endParaRPr lang="en-US" sz="950" dirty="0"/>
          </a:p>
        </p:txBody>
      </p:sp>
      <p:pic>
        <p:nvPicPr>
          <p:cNvPr id="29" name="Image 9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91840" y="2706624"/>
            <a:ext cx="182880" cy="182880"/>
          </a:xfrm>
          <a:prstGeom prst="rect">
            <a:avLst/>
          </a:prstGeom>
        </p:spPr>
      </p:pic>
      <p:sp>
        <p:nvSpPr>
          <p:cNvPr id="30" name="Text 18"/>
          <p:cNvSpPr/>
          <p:nvPr/>
        </p:nvSpPr>
        <p:spPr>
          <a:xfrm>
            <a:off x="3529584" y="2688336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Liaison avec le conducteur de travaux</a:t>
            </a:r>
            <a:endParaRPr lang="en-US" sz="950" dirty="0"/>
          </a:p>
        </p:txBody>
      </p:sp>
      <p:pic>
        <p:nvPicPr>
          <p:cNvPr id="31" name="Image 1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91840" y="3182112"/>
            <a:ext cx="182880" cy="182880"/>
          </a:xfrm>
          <a:prstGeom prst="rect">
            <a:avLst/>
          </a:prstGeom>
        </p:spPr>
      </p:pic>
      <p:sp>
        <p:nvSpPr>
          <p:cNvPr id="32" name="Text 19"/>
          <p:cNvSpPr/>
          <p:nvPr/>
        </p:nvSpPr>
        <p:spPr>
          <a:xfrm>
            <a:off x="3529584" y="3163824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des comptes-rendus hebdomadaires</a:t>
            </a:r>
            <a:endParaRPr lang="en-US" sz="95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91840" y="3657600"/>
            <a:ext cx="182880" cy="182880"/>
          </a:xfrm>
          <a:prstGeom prst="rect">
            <a:avLst/>
          </a:prstGeom>
        </p:spPr>
      </p:pic>
      <p:sp>
        <p:nvSpPr>
          <p:cNvPr id="34" name="Text 20"/>
          <p:cNvSpPr/>
          <p:nvPr/>
        </p:nvSpPr>
        <p:spPr>
          <a:xfrm>
            <a:off x="3529584" y="3639312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demandes urgentes en temps reel (sur devis)</a:t>
            </a:r>
            <a:endParaRPr lang="en-US" sz="950" dirty="0"/>
          </a:p>
        </p:txBody>
      </p:sp>
      <p:pic>
        <p:nvPicPr>
          <p:cNvPr id="35" name="Image 1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91840" y="4133088"/>
            <a:ext cx="182880" cy="182880"/>
          </a:xfrm>
          <a:prstGeom prst="rect">
            <a:avLst/>
          </a:prstGeom>
        </p:spPr>
      </p:pic>
      <p:sp>
        <p:nvSpPr>
          <p:cNvPr id="36" name="Text 21"/>
          <p:cNvSpPr/>
          <p:nvPr/>
        </p:nvSpPr>
        <p:spPr>
          <a:xfrm>
            <a:off x="3529584" y="4114800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des non-conformités et actions correctives</a:t>
            </a:r>
            <a:endParaRPr lang="en-US" sz="950" dirty="0"/>
          </a:p>
        </p:txBody>
      </p:sp>
      <p:sp>
        <p:nvSpPr>
          <p:cNvPr id="37" name="Shape 22"/>
          <p:cNvSpPr/>
          <p:nvPr/>
        </p:nvSpPr>
        <p:spPr>
          <a:xfrm>
            <a:off x="6135624" y="1627632"/>
            <a:ext cx="2816352" cy="292608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8" name="Shape 23"/>
          <p:cNvSpPr/>
          <p:nvPr/>
        </p:nvSpPr>
        <p:spPr>
          <a:xfrm>
            <a:off x="6135624" y="1627632"/>
            <a:ext cx="2816352" cy="512064"/>
          </a:xfrm>
          <a:prstGeom prst="rect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9" name="Image 1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27064" y="1755648"/>
            <a:ext cx="292608" cy="292608"/>
          </a:xfrm>
          <a:prstGeom prst="rect">
            <a:avLst/>
          </a:prstGeom>
        </p:spPr>
      </p:pic>
      <p:sp>
        <p:nvSpPr>
          <p:cNvPr id="40" name="Text 24"/>
          <p:cNvSpPr/>
          <p:nvPr/>
        </p:nvSpPr>
        <p:spPr>
          <a:xfrm>
            <a:off x="6592824" y="171907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&amp; Conformité</a:t>
            </a:r>
            <a:endParaRPr lang="en-US" sz="1050" dirty="0"/>
          </a:p>
        </p:txBody>
      </p:sp>
      <p:pic>
        <p:nvPicPr>
          <p:cNvPr id="41" name="Image 1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45352" y="2231136"/>
            <a:ext cx="182880" cy="182880"/>
          </a:xfrm>
          <a:prstGeom prst="rect">
            <a:avLst/>
          </a:prstGeom>
        </p:spPr>
      </p:pic>
      <p:sp>
        <p:nvSpPr>
          <p:cNvPr id="42" name="Text 25"/>
          <p:cNvSpPr/>
          <p:nvPr/>
        </p:nvSpPr>
        <p:spPr>
          <a:xfrm>
            <a:off x="6483096" y="2212848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Respect des règles HSE sur le chantier</a:t>
            </a:r>
            <a:endParaRPr lang="en-US" sz="950" dirty="0"/>
          </a:p>
        </p:txBody>
      </p:sp>
      <p:pic>
        <p:nvPicPr>
          <p:cNvPr id="43" name="Image 1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45352" y="2706624"/>
            <a:ext cx="182880" cy="182880"/>
          </a:xfrm>
          <a:prstGeom prst="rect">
            <a:avLst/>
          </a:prstGeom>
        </p:spPr>
      </p:pic>
      <p:sp>
        <p:nvSpPr>
          <p:cNvPr id="44" name="Text 26"/>
          <p:cNvSpPr/>
          <p:nvPr/>
        </p:nvSpPr>
        <p:spPr>
          <a:xfrm>
            <a:off x="6483096" y="2688336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Vérification des EPI de son équipe</a:t>
            </a:r>
            <a:endParaRPr lang="en-US" sz="950" dirty="0"/>
          </a:p>
        </p:txBody>
      </p:sp>
      <p:pic>
        <p:nvPicPr>
          <p:cNvPr id="45" name="Image 16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45352" y="3182112"/>
            <a:ext cx="182880" cy="182880"/>
          </a:xfrm>
          <a:prstGeom prst="rect">
            <a:avLst/>
          </a:prstGeom>
        </p:spPr>
      </p:pic>
      <p:sp>
        <p:nvSpPr>
          <p:cNvPr id="46" name="Text 27"/>
          <p:cNvSpPr/>
          <p:nvPr/>
        </p:nvSpPr>
        <p:spPr>
          <a:xfrm>
            <a:off x="6483096" y="3163824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 de l'évacuation conforme des déchets (BSD)</a:t>
            </a:r>
            <a:endParaRPr lang="en-US" sz="950" dirty="0"/>
          </a:p>
        </p:txBody>
      </p:sp>
      <p:pic>
        <p:nvPicPr>
          <p:cNvPr id="47" name="Image 17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45352" y="3657600"/>
            <a:ext cx="182880" cy="182880"/>
          </a:xfrm>
          <a:prstGeom prst="rect">
            <a:avLst/>
          </a:prstGeom>
        </p:spPr>
      </p:pic>
      <p:sp>
        <p:nvSpPr>
          <p:cNvPr id="48" name="Text 28"/>
          <p:cNvSpPr/>
          <p:nvPr/>
        </p:nvSpPr>
        <p:spPr>
          <a:xfrm>
            <a:off x="6483096" y="3639312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accès et habilitations (sur devis)</a:t>
            </a:r>
            <a:endParaRPr lang="en-US" sz="950" dirty="0"/>
          </a:p>
        </p:txBody>
      </p:sp>
      <p:pic>
        <p:nvPicPr>
          <p:cNvPr id="49" name="Image 18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245352" y="4133088"/>
            <a:ext cx="182880" cy="182880"/>
          </a:xfrm>
          <a:prstGeom prst="rect">
            <a:avLst/>
          </a:prstGeom>
        </p:spPr>
      </p:pic>
      <p:sp>
        <p:nvSpPr>
          <p:cNvPr id="50" name="Text 29"/>
          <p:cNvSpPr/>
          <p:nvPr/>
        </p:nvSpPr>
        <p:spPr>
          <a:xfrm>
            <a:off x="6483096" y="4114800"/>
            <a:ext cx="23957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Participation aux réunions de chantier</a:t>
            </a:r>
            <a:endParaRPr lang="en-US" sz="950" dirty="0"/>
          </a:p>
        </p:txBody>
      </p:sp>
      <p:sp>
        <p:nvSpPr>
          <p:cNvPr id="51" name="Shape 30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2" name="Text 31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BENNES À GRAVATS &amp; DÉCHETS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Organisation, traçabilité et conformité réglementaire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" y="914400"/>
            <a:ext cx="2011680" cy="169164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987552" y="987552"/>
            <a:ext cx="548640" cy="548640"/>
          </a:xfrm>
          <a:prstGeom prst="ellipse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987552" y="9875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320040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47472" y="1938528"/>
            <a:ext cx="1865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du chantier, volumétrie prévisionnelle et cartographie des points de collecte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286000" y="1764792"/>
            <a:ext cx="164592" cy="0"/>
          </a:xfrm>
          <a:prstGeom prst="line">
            <a:avLst/>
          </a:prstGeom>
          <a:noFill/>
          <a:ln w="25400">
            <a:solidFill>
              <a:srgbClr val="F7941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2450592" y="914400"/>
            <a:ext cx="2011680" cy="169164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1"/>
          <p:cNvSpPr/>
          <p:nvPr/>
        </p:nvSpPr>
        <p:spPr>
          <a:xfrm>
            <a:off x="3163824" y="987552"/>
            <a:ext cx="548640" cy="54864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3163824" y="9875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2496312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place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2523744" y="1938528"/>
            <a:ext cx="1865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des bennes adaptées selon les flux : gravats, DIB, cartons, métaux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462272" y="1764792"/>
            <a:ext cx="164592" cy="0"/>
          </a:xfrm>
          <a:prstGeom prst="line">
            <a:avLst/>
          </a:prstGeom>
          <a:noFill/>
          <a:ln w="25400">
            <a:solidFill>
              <a:srgbClr val="F7941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Shape 16"/>
          <p:cNvSpPr/>
          <p:nvPr/>
        </p:nvSpPr>
        <p:spPr>
          <a:xfrm>
            <a:off x="4626864" y="914400"/>
            <a:ext cx="2011680" cy="169164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7"/>
          <p:cNvSpPr/>
          <p:nvPr/>
        </p:nvSpPr>
        <p:spPr>
          <a:xfrm>
            <a:off x="5340096" y="987552"/>
            <a:ext cx="548640" cy="548640"/>
          </a:xfrm>
          <a:prstGeom prst="ellipse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Text 18"/>
          <p:cNvSpPr/>
          <p:nvPr/>
        </p:nvSpPr>
        <p:spPr>
          <a:xfrm>
            <a:off x="5340096" y="9875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4672584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terrain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700016" y="1938528"/>
            <a:ext cx="1865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Surveillance du remplissage, signalement des pleines, coordination rotations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6638544" y="1764792"/>
            <a:ext cx="164592" cy="0"/>
          </a:xfrm>
          <a:prstGeom prst="line">
            <a:avLst/>
          </a:prstGeom>
          <a:noFill/>
          <a:ln w="25400">
            <a:solidFill>
              <a:srgbClr val="F7941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Shape 22"/>
          <p:cNvSpPr/>
          <p:nvPr/>
        </p:nvSpPr>
        <p:spPr>
          <a:xfrm>
            <a:off x="6803136" y="914400"/>
            <a:ext cx="2011680" cy="169164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6" name="Shape 23"/>
          <p:cNvSpPr/>
          <p:nvPr/>
        </p:nvSpPr>
        <p:spPr>
          <a:xfrm>
            <a:off x="7516368" y="987552"/>
            <a:ext cx="548640" cy="548640"/>
          </a:xfrm>
          <a:prstGeom prst="ellipse">
            <a:avLst/>
          </a:prstGeom>
          <a:solidFill>
            <a:srgbClr val="8E44A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7" name="Text 24"/>
          <p:cNvSpPr/>
          <p:nvPr/>
        </p:nvSpPr>
        <p:spPr>
          <a:xfrm>
            <a:off x="7516368" y="9875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6848856" y="1627632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Évacuation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6876288" y="1938528"/>
            <a:ext cx="186537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Enlèvement et remplacement rapide, traçabilité via BSD et registre déchets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320040" y="272491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DE DÉCHETS GÉRÉS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274320" y="3108960"/>
            <a:ext cx="1600200" cy="137160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2" name="Shape 29"/>
          <p:cNvSpPr/>
          <p:nvPr/>
        </p:nvSpPr>
        <p:spPr>
          <a:xfrm>
            <a:off x="274320" y="3108960"/>
            <a:ext cx="1600200" cy="457200"/>
          </a:xfrm>
          <a:prstGeom prst="rect">
            <a:avLst/>
          </a:prstGeom>
          <a:solidFill>
            <a:srgbClr val="8B4513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3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877824" y="3172968"/>
            <a:ext cx="301752" cy="301752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320040" y="3621024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Gravats &amp; Béton</a:t>
            </a:r>
            <a:endParaRPr lang="en-US" sz="1000" dirty="0"/>
          </a:p>
        </p:txBody>
      </p:sp>
      <p:sp>
        <p:nvSpPr>
          <p:cNvPr id="35" name="Text 31"/>
          <p:cNvSpPr/>
          <p:nvPr/>
        </p:nvSpPr>
        <p:spPr>
          <a:xfrm>
            <a:off x="320040" y="39502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Inertes – filière agréée</a:t>
            </a:r>
            <a:endParaRPr lang="en-US" sz="900" dirty="0"/>
          </a:p>
        </p:txBody>
      </p:sp>
      <p:sp>
        <p:nvSpPr>
          <p:cNvPr id="36" name="Shape 32"/>
          <p:cNvSpPr/>
          <p:nvPr/>
        </p:nvSpPr>
        <p:spPr>
          <a:xfrm>
            <a:off x="1993392" y="3108960"/>
            <a:ext cx="1600200" cy="137160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7" name="Shape 33"/>
          <p:cNvSpPr/>
          <p:nvPr/>
        </p:nvSpPr>
        <p:spPr>
          <a:xfrm>
            <a:off x="1993392" y="3108960"/>
            <a:ext cx="1600200" cy="45720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2596896" y="3172968"/>
            <a:ext cx="301752" cy="301752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2039112" y="3621024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Bois &amp; Plâtre</a:t>
            </a:r>
            <a:endParaRPr lang="en-US" sz="1000" dirty="0"/>
          </a:p>
        </p:txBody>
      </p:sp>
      <p:sp>
        <p:nvSpPr>
          <p:cNvPr id="40" name="Text 35"/>
          <p:cNvSpPr/>
          <p:nvPr/>
        </p:nvSpPr>
        <p:spPr>
          <a:xfrm>
            <a:off x="2039112" y="39502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DIB – valorisation</a:t>
            </a:r>
            <a:endParaRPr lang="en-US" sz="900" dirty="0"/>
          </a:p>
        </p:txBody>
      </p:sp>
      <p:sp>
        <p:nvSpPr>
          <p:cNvPr id="41" name="Shape 36"/>
          <p:cNvSpPr/>
          <p:nvPr/>
        </p:nvSpPr>
        <p:spPr>
          <a:xfrm>
            <a:off x="3712464" y="3108960"/>
            <a:ext cx="1600200" cy="137160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2" name="Shape 37"/>
          <p:cNvSpPr/>
          <p:nvPr/>
        </p:nvSpPr>
        <p:spPr>
          <a:xfrm>
            <a:off x="3712464" y="3108960"/>
            <a:ext cx="1600200" cy="457200"/>
          </a:xfrm>
          <a:prstGeom prst="rect">
            <a:avLst/>
          </a:prstGeom>
          <a:solidFill>
            <a:srgbClr val="2980B9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3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315968" y="3172968"/>
            <a:ext cx="301752" cy="301752"/>
          </a:xfrm>
          <a:prstGeom prst="rect">
            <a:avLst/>
          </a:prstGeom>
        </p:spPr>
      </p:pic>
      <p:sp>
        <p:nvSpPr>
          <p:cNvPr id="44" name="Text 38"/>
          <p:cNvSpPr/>
          <p:nvPr/>
        </p:nvSpPr>
        <p:spPr>
          <a:xfrm>
            <a:off x="3758184" y="3621024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Cartons &amp; Plastiques</a:t>
            </a:r>
            <a:endParaRPr lang="en-US" sz="1000" dirty="0"/>
          </a:p>
        </p:txBody>
      </p:sp>
      <p:sp>
        <p:nvSpPr>
          <p:cNvPr id="45" name="Text 39"/>
          <p:cNvSpPr/>
          <p:nvPr/>
        </p:nvSpPr>
        <p:spPr>
          <a:xfrm>
            <a:off x="3758184" y="39502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Recyclables – tri sélectif</a:t>
            </a:r>
            <a:endParaRPr lang="en-US" sz="900" dirty="0"/>
          </a:p>
        </p:txBody>
      </p:sp>
      <p:sp>
        <p:nvSpPr>
          <p:cNvPr id="46" name="Shape 40"/>
          <p:cNvSpPr/>
          <p:nvPr/>
        </p:nvSpPr>
        <p:spPr>
          <a:xfrm>
            <a:off x="5431536" y="3108960"/>
            <a:ext cx="1600200" cy="137160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7" name="Shape 41"/>
          <p:cNvSpPr/>
          <p:nvPr/>
        </p:nvSpPr>
        <p:spPr>
          <a:xfrm>
            <a:off x="5431536" y="3108960"/>
            <a:ext cx="1600200" cy="457200"/>
          </a:xfrm>
          <a:prstGeom prst="rect">
            <a:avLst/>
          </a:prstGeom>
          <a:solidFill>
            <a:srgbClr val="7F8C8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8" name="Image 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6035040" y="3172968"/>
            <a:ext cx="301752" cy="301752"/>
          </a:xfrm>
          <a:prstGeom prst="rect">
            <a:avLst/>
          </a:prstGeom>
        </p:spPr>
      </p:pic>
      <p:sp>
        <p:nvSpPr>
          <p:cNvPr id="49" name="Text 42"/>
          <p:cNvSpPr/>
          <p:nvPr/>
        </p:nvSpPr>
        <p:spPr>
          <a:xfrm>
            <a:off x="5477256" y="3621024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Ferrailles &amp; Métaux</a:t>
            </a:r>
            <a:endParaRPr lang="en-US" sz="1000" dirty="0"/>
          </a:p>
        </p:txBody>
      </p:sp>
      <p:sp>
        <p:nvSpPr>
          <p:cNvPr id="50" name="Text 43"/>
          <p:cNvSpPr/>
          <p:nvPr/>
        </p:nvSpPr>
        <p:spPr>
          <a:xfrm>
            <a:off x="5477256" y="39502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Recyclage – reprise négociée</a:t>
            </a:r>
            <a:endParaRPr lang="en-US" sz="900" dirty="0"/>
          </a:p>
        </p:txBody>
      </p:sp>
      <p:sp>
        <p:nvSpPr>
          <p:cNvPr id="51" name="Shape 44"/>
          <p:cNvSpPr/>
          <p:nvPr/>
        </p:nvSpPr>
        <p:spPr>
          <a:xfrm>
            <a:off x="7150608" y="3108960"/>
            <a:ext cx="1600200" cy="137160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2" name="Shape 45"/>
          <p:cNvSpPr/>
          <p:nvPr/>
        </p:nvSpPr>
        <p:spPr>
          <a:xfrm>
            <a:off x="7150608" y="3108960"/>
            <a:ext cx="1600200" cy="457200"/>
          </a:xfrm>
          <a:prstGeom prst="rect">
            <a:avLst/>
          </a:prstGeom>
          <a:solidFill>
            <a:srgbClr val="27AE60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53" name="Image 5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7754112" y="3172968"/>
            <a:ext cx="301752" cy="301752"/>
          </a:xfrm>
          <a:prstGeom prst="rect">
            <a:avLst/>
          </a:prstGeom>
        </p:spPr>
      </p:pic>
      <p:sp>
        <p:nvSpPr>
          <p:cNvPr id="54" name="Text 46"/>
          <p:cNvSpPr/>
          <p:nvPr/>
        </p:nvSpPr>
        <p:spPr>
          <a:xfrm>
            <a:off x="7196328" y="3621024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Déchets verts</a:t>
            </a:r>
            <a:endParaRPr lang="en-US" sz="1000" dirty="0"/>
          </a:p>
        </p:txBody>
      </p:sp>
      <p:sp>
        <p:nvSpPr>
          <p:cNvPr id="55" name="Text 47"/>
          <p:cNvSpPr/>
          <p:nvPr/>
        </p:nvSpPr>
        <p:spPr>
          <a:xfrm>
            <a:off x="7196328" y="39502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Compostage – filière verte</a:t>
            </a:r>
            <a:endParaRPr lang="en-US" sz="900" dirty="0"/>
          </a:p>
        </p:txBody>
      </p:sp>
      <p:sp>
        <p:nvSpPr>
          <p:cNvPr id="56" name="Shape 48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7" name="Text 49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TARIFICATION DES BENNES À GRAVATS &amp; DÉCHETS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Estimation de prix HT – Location, enlèvement et traitement inclus (Île-de-France)</a:t>
            </a:r>
            <a:endParaRPr lang="en-US" sz="1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54133"/>
              </p:ext>
            </p:extLst>
          </p:nvPr>
        </p:nvGraphicFramePr>
        <p:xfrm>
          <a:off x="320040" y="914400"/>
          <a:ext cx="8503920" cy="2523744"/>
        </p:xfrm>
        <a:graphic>
          <a:graphicData uri="http://schemas.openxmlformats.org/drawingml/2006/table">
            <a:tbl>
              <a:tblPr/>
              <a:tblGrid>
                <a:gridCol w="100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Volume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 de déchets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Fourchette de prix HT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Prix moyen indicatif HT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Remarques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3A5C"/>
                          </a:solidFill>
                        </a:rPr>
                        <a:t>8 m³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Gravats / Inertes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300 € – 480 €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380 €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Idéal second œuvre, petites démolitions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3A5C"/>
                          </a:solidFill>
                        </a:rPr>
                        <a:t>10 m³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Gravats / Inertes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430 € – 520 €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450 €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Standard chantier maison individuelle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3A5C"/>
                          </a:solidFill>
                        </a:rPr>
                        <a:t>12 m³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Gravats / DIB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770 € – 970 €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875 €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Polyvalent : gravats + déchets mixtes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3A5C"/>
                          </a:solidFill>
                        </a:rPr>
                        <a:t>20 m³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DIB / Mixtes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1000 € – 1300 €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1150 €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Gros œuvre, démolition partielle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1A3A5C"/>
                          </a:solidFill>
                        </a:rPr>
                        <a:t>30 m³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Tous types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1450 € – 1647 €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1545 €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Grands chantiers, démolition totale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320040" y="36118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Ces tarifs incluent :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57200" y="3931920"/>
            <a:ext cx="164592" cy="16459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4944" y="3904488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mise à disposition de la benne sur le site du chantier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57200" y="4123944"/>
            <a:ext cx="164592" cy="16459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4944" y="4096512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L'enlèvement et le transport vers un centre de traitement agréé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57200" y="4315968"/>
            <a:ext cx="164592" cy="16459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94944" y="4288536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traitement et la valorisation des déchets selon filière réglementaire</a:t>
            </a:r>
            <a:endParaRPr lang="en-US" sz="10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457200" y="4507992"/>
            <a:ext cx="164592" cy="164592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94944" y="4480560"/>
            <a:ext cx="7772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fourniture du Bordereau de Suivi des Déchets (BSD)</a:t>
            </a:r>
            <a:endParaRPr lang="en-US" sz="1000" dirty="0"/>
          </a:p>
        </p:txBody>
      </p:sp>
      <p:sp>
        <p:nvSpPr>
          <p:cNvPr id="17" name="Text 9"/>
          <p:cNvSpPr/>
          <p:nvPr/>
        </p:nvSpPr>
        <p:spPr>
          <a:xfrm>
            <a:off x="320040" y="4645152"/>
            <a:ext cx="8503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Tarifs indicatifs HT, susceptibles de varier selon la localisation, le type de déchets, la densité et les conditions d'accès. Surcharge applicable pour gravats lourds (béton armé, tuiles).</a:t>
            </a:r>
            <a:endParaRPr lang="en-US" sz="850" dirty="0"/>
          </a:p>
        </p:txBody>
      </p:sp>
      <p:sp>
        <p:nvSpPr>
          <p:cNvPr id="18" name="Shape 1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9" name="Text 11"/>
          <p:cNvSpPr/>
          <p:nvPr/>
        </p:nvSpPr>
        <p:spPr>
          <a:xfrm>
            <a:off x="0" y="486460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BALAYEUSE DE VOIRIE – PRESTATIONS &amp; TARIFS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mécanisé des voiries de chantier et abords du programme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" y="914400"/>
            <a:ext cx="3977640" cy="3703320"/>
          </a:xfrm>
          <a:prstGeom prst="rect">
            <a:avLst/>
          </a:prstGeom>
          <a:solidFill>
            <a:srgbClr val="F4F6F9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274320" y="914400"/>
            <a:ext cx="3977640" cy="45720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457200" y="100584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LA BALAYEUSE ?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11480" y="1517904"/>
            <a:ext cx="274320" cy="27432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411480" y="151790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758952" y="1499616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Obligation réglementaire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58952" y="1719072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Prévention de la pollution de la voie publique par les chantiers (arrêté municipal)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411480" y="2139696"/>
            <a:ext cx="274320" cy="27432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411480" y="21396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758952" y="2121408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Nuisances voisinage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58952" y="2340864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Réduction des poussières, boues et graviers projetés sur la voirie publique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11480" y="2761488"/>
            <a:ext cx="274320" cy="27432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411480" y="27614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58952" y="2743200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routière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758952" y="2962656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Élimination des dépôts glissants, amélioration de la visibilité de signalisation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11480" y="3383280"/>
            <a:ext cx="274320" cy="27432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3" name="Text 20"/>
          <p:cNvSpPr/>
          <p:nvPr/>
        </p:nvSpPr>
        <p:spPr>
          <a:xfrm>
            <a:off x="411480" y="33832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758952" y="3364992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du programme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758952" y="3584448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propre = image positive pour les acquéreurs et riverains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411480" y="4005072"/>
            <a:ext cx="274320" cy="274320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7" name="Text 24"/>
          <p:cNvSpPr/>
          <p:nvPr/>
        </p:nvSpPr>
        <p:spPr>
          <a:xfrm>
            <a:off x="411480" y="400507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758952" y="3986784"/>
            <a:ext cx="3337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accès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758952" y="4206240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Maintien de la praticabilité des voiries d'accès pendant toute la durée des travaux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4526280" y="914400"/>
            <a:ext cx="4343400" cy="3703320"/>
          </a:xfrm>
          <a:prstGeom prst="rect">
            <a:avLst/>
          </a:prstGeom>
          <a:solidFill>
            <a:srgbClr val="FFF3E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1" name="Shape 28"/>
          <p:cNvSpPr/>
          <p:nvPr/>
        </p:nvSpPr>
        <p:spPr>
          <a:xfrm>
            <a:off x="4526280" y="914400"/>
            <a:ext cx="4343400" cy="457200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2" name="Text 29"/>
          <p:cNvSpPr/>
          <p:nvPr/>
        </p:nvSpPr>
        <p:spPr>
          <a:xfrm>
            <a:off x="4663440" y="10058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 TARIFAIRE INDICATIVE HT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4553712" y="1481328"/>
            <a:ext cx="4279392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4" name="Text 31"/>
          <p:cNvSpPr/>
          <p:nvPr/>
        </p:nvSpPr>
        <p:spPr>
          <a:xfrm>
            <a:off x="4645152" y="152704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Balayeuse compacte (1–2 m)</a:t>
            </a:r>
            <a:endParaRPr lang="en-US" sz="1000" dirty="0"/>
          </a:p>
        </p:txBody>
      </p:sp>
      <p:sp>
        <p:nvSpPr>
          <p:cNvPr id="35" name="Text 32"/>
          <p:cNvSpPr/>
          <p:nvPr/>
        </p:nvSpPr>
        <p:spPr>
          <a:xfrm>
            <a:off x="4645152" y="1728216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Voiries étroites, piétons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7022592" y="1572768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7" name="Text 34"/>
          <p:cNvSpPr/>
          <p:nvPr/>
        </p:nvSpPr>
        <p:spPr>
          <a:xfrm>
            <a:off x="7022592" y="1572768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 – 600 €/jour</a:t>
            </a:r>
            <a:endParaRPr lang="en-US" sz="950" dirty="0"/>
          </a:p>
        </p:txBody>
      </p:sp>
      <p:sp>
        <p:nvSpPr>
          <p:cNvPr id="38" name="Shape 35"/>
          <p:cNvSpPr/>
          <p:nvPr/>
        </p:nvSpPr>
        <p:spPr>
          <a:xfrm>
            <a:off x="4553712" y="1993392"/>
            <a:ext cx="4279392" cy="475488"/>
          </a:xfrm>
          <a:prstGeom prst="rect">
            <a:avLst/>
          </a:prstGeom>
          <a:solidFill>
            <a:srgbClr val="FDEBD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9" name="Text 36"/>
          <p:cNvSpPr/>
          <p:nvPr/>
        </p:nvSpPr>
        <p:spPr>
          <a:xfrm>
            <a:off x="4645152" y="203911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Balayeuse autoportée (2–3 m)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4645152" y="224028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chantier résidentiel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7022592" y="2084832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2" name="Text 39"/>
          <p:cNvSpPr/>
          <p:nvPr/>
        </p:nvSpPr>
        <p:spPr>
          <a:xfrm>
            <a:off x="7022592" y="2084832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 – 850 €/jour</a:t>
            </a:r>
            <a:endParaRPr lang="en-US" sz="950" dirty="0"/>
          </a:p>
        </p:txBody>
      </p:sp>
      <p:sp>
        <p:nvSpPr>
          <p:cNvPr id="43" name="Shape 40"/>
          <p:cNvSpPr/>
          <p:nvPr/>
        </p:nvSpPr>
        <p:spPr>
          <a:xfrm>
            <a:off x="4553712" y="2505456"/>
            <a:ext cx="4279392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4" name="Text 41"/>
          <p:cNvSpPr/>
          <p:nvPr/>
        </p:nvSpPr>
        <p:spPr>
          <a:xfrm>
            <a:off x="4645152" y="2551176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Balayeuse 4×4 tout terrain</a:t>
            </a:r>
            <a:endParaRPr lang="en-US" sz="1000" dirty="0"/>
          </a:p>
        </p:txBody>
      </p:sp>
      <p:sp>
        <p:nvSpPr>
          <p:cNvPr id="45" name="Text 42"/>
          <p:cNvSpPr/>
          <p:nvPr/>
        </p:nvSpPr>
        <p:spPr>
          <a:xfrm>
            <a:off x="4645152" y="275234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Chantiers difficiles accès</a:t>
            </a:r>
            <a:endParaRPr lang="en-US" sz="900" dirty="0"/>
          </a:p>
        </p:txBody>
      </p:sp>
      <p:sp>
        <p:nvSpPr>
          <p:cNvPr id="46" name="Shape 43"/>
          <p:cNvSpPr/>
          <p:nvPr/>
        </p:nvSpPr>
        <p:spPr>
          <a:xfrm>
            <a:off x="7022592" y="2596896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7" name="Text 44"/>
          <p:cNvSpPr/>
          <p:nvPr/>
        </p:nvSpPr>
        <p:spPr>
          <a:xfrm>
            <a:off x="7022592" y="2596896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750 – 1 050 €/jour</a:t>
            </a:r>
            <a:endParaRPr lang="en-US" sz="950" dirty="0"/>
          </a:p>
        </p:txBody>
      </p:sp>
      <p:sp>
        <p:nvSpPr>
          <p:cNvPr id="48" name="Shape 45"/>
          <p:cNvSpPr/>
          <p:nvPr/>
        </p:nvSpPr>
        <p:spPr>
          <a:xfrm>
            <a:off x="4553712" y="3017520"/>
            <a:ext cx="4279392" cy="475488"/>
          </a:xfrm>
          <a:prstGeom prst="rect">
            <a:avLst/>
          </a:prstGeom>
          <a:solidFill>
            <a:srgbClr val="FDEBD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9" name="Text 46"/>
          <p:cNvSpPr/>
          <p:nvPr/>
        </p:nvSpPr>
        <p:spPr>
          <a:xfrm>
            <a:off x="4645152" y="3063240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Aspiro-balayeuse lourde</a:t>
            </a:r>
            <a:endParaRPr lang="en-US" sz="1000" dirty="0"/>
          </a:p>
        </p:txBody>
      </p:sp>
      <p:sp>
        <p:nvSpPr>
          <p:cNvPr id="50" name="Text 47"/>
          <p:cNvSpPr/>
          <p:nvPr/>
        </p:nvSpPr>
        <p:spPr>
          <a:xfrm>
            <a:off x="4645152" y="326440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Voiries larges, gd chantier</a:t>
            </a:r>
            <a:endParaRPr lang="en-US" sz="900" dirty="0"/>
          </a:p>
        </p:txBody>
      </p:sp>
      <p:sp>
        <p:nvSpPr>
          <p:cNvPr id="51" name="Shape 48"/>
          <p:cNvSpPr/>
          <p:nvPr/>
        </p:nvSpPr>
        <p:spPr>
          <a:xfrm>
            <a:off x="7022592" y="3108960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2" name="Text 49"/>
          <p:cNvSpPr/>
          <p:nvPr/>
        </p:nvSpPr>
        <p:spPr>
          <a:xfrm>
            <a:off x="7022592" y="3108960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 – 1 300 €/jour</a:t>
            </a:r>
            <a:endParaRPr lang="en-US" sz="950" dirty="0"/>
          </a:p>
        </p:txBody>
      </p:sp>
      <p:sp>
        <p:nvSpPr>
          <p:cNvPr id="53" name="Shape 50"/>
          <p:cNvSpPr/>
          <p:nvPr/>
        </p:nvSpPr>
        <p:spPr>
          <a:xfrm>
            <a:off x="4553712" y="3529584"/>
            <a:ext cx="4279392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4" name="Text 51"/>
          <p:cNvSpPr/>
          <p:nvPr/>
        </p:nvSpPr>
        <p:spPr>
          <a:xfrm>
            <a:off x="4645152" y="3575304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Demi-journée (4h)</a:t>
            </a:r>
            <a:endParaRPr lang="en-US" sz="1000" dirty="0"/>
          </a:p>
        </p:txBody>
      </p:sp>
      <p:sp>
        <p:nvSpPr>
          <p:cNvPr id="55" name="Text 52"/>
          <p:cNvSpPr/>
          <p:nvPr/>
        </p:nvSpPr>
        <p:spPr>
          <a:xfrm>
            <a:off x="4645152" y="377647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ponctuelle</a:t>
            </a:r>
            <a:endParaRPr lang="en-US" sz="900" dirty="0"/>
          </a:p>
        </p:txBody>
      </p:sp>
      <p:sp>
        <p:nvSpPr>
          <p:cNvPr id="56" name="Shape 53"/>
          <p:cNvSpPr/>
          <p:nvPr/>
        </p:nvSpPr>
        <p:spPr>
          <a:xfrm>
            <a:off x="7022592" y="3621024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7" name="Text 54"/>
          <p:cNvSpPr/>
          <p:nvPr/>
        </p:nvSpPr>
        <p:spPr>
          <a:xfrm>
            <a:off x="7022592" y="3621024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700 – 950 €</a:t>
            </a:r>
            <a:endParaRPr lang="en-US" sz="950" dirty="0"/>
          </a:p>
        </p:txBody>
      </p:sp>
      <p:sp>
        <p:nvSpPr>
          <p:cNvPr id="58" name="Shape 55"/>
          <p:cNvSpPr/>
          <p:nvPr/>
        </p:nvSpPr>
        <p:spPr>
          <a:xfrm>
            <a:off x="4553712" y="4041648"/>
            <a:ext cx="4279392" cy="475488"/>
          </a:xfrm>
          <a:prstGeom prst="rect">
            <a:avLst/>
          </a:prstGeom>
          <a:solidFill>
            <a:srgbClr val="FDEBD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59" name="Text 56"/>
          <p:cNvSpPr/>
          <p:nvPr/>
        </p:nvSpPr>
        <p:spPr>
          <a:xfrm>
            <a:off x="4645152" y="4087368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Forfait hebdomadaire (5 j)</a:t>
            </a:r>
            <a:endParaRPr lang="en-US" sz="1000" dirty="0"/>
          </a:p>
        </p:txBody>
      </p:sp>
      <p:sp>
        <p:nvSpPr>
          <p:cNvPr id="60" name="Text 57"/>
          <p:cNvSpPr/>
          <p:nvPr/>
        </p:nvSpPr>
        <p:spPr>
          <a:xfrm>
            <a:off x="4645152" y="4288536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Présence continue chantier</a:t>
            </a:r>
            <a:endParaRPr lang="en-US" sz="900" dirty="0"/>
          </a:p>
        </p:txBody>
      </p:sp>
      <p:sp>
        <p:nvSpPr>
          <p:cNvPr id="61" name="Shape 58"/>
          <p:cNvSpPr/>
          <p:nvPr/>
        </p:nvSpPr>
        <p:spPr>
          <a:xfrm>
            <a:off x="7022592" y="4133088"/>
            <a:ext cx="1691640" cy="292608"/>
          </a:xfrm>
          <a:prstGeom prst="rect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2" name="Text 59"/>
          <p:cNvSpPr/>
          <p:nvPr/>
        </p:nvSpPr>
        <p:spPr>
          <a:xfrm>
            <a:off x="7022592" y="4133088"/>
            <a:ext cx="1691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3 000– 4 500 €/sem</a:t>
            </a:r>
            <a:endParaRPr lang="en-US" sz="950" dirty="0"/>
          </a:p>
        </p:txBody>
      </p:sp>
      <p:sp>
        <p:nvSpPr>
          <p:cNvPr id="63" name="Shape 60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4" name="Text 61"/>
          <p:cNvSpPr/>
          <p:nvPr/>
        </p:nvSpPr>
        <p:spPr>
          <a:xfrm>
            <a:off x="0" y="48006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155448"/>
            <a:ext cx="475488" cy="475488"/>
          </a:xfrm>
          <a:prstGeom prst="ellipse">
            <a:avLst/>
          </a:prstGeom>
          <a:solidFill>
            <a:srgbClr val="F7941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20040" y="237744"/>
            <a:ext cx="310896" cy="3108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097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COÛT GLOBAL DE LA PRESTATION PAR LOGEMENT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822960" y="47548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F794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Estimation indicative HT – Programme résidentiel collectif (20 à 100 logements)</a:t>
            </a:r>
            <a:endParaRPr lang="en-US" sz="11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603912"/>
              </p:ext>
            </p:extLst>
          </p:nvPr>
        </p:nvGraphicFramePr>
        <p:xfrm>
          <a:off x="274320" y="868680"/>
          <a:ext cx="6492240" cy="3328416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Poste de prestation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Base de calcul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Coût unitaire HT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Nettoyage base vie (mensuel)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~18 mois de chantier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650 €/mois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Nettoyage extérieur &amp; voiries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Hebdomadaire / 18 mois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600 €/mois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Homme </a:t>
                      </a:r>
                      <a:r>
                        <a:rPr lang="en-US" sz="1050" dirty="0" err="1">
                          <a:solidFill>
                            <a:srgbClr val="4A5568"/>
                          </a:solidFill>
                        </a:rPr>
                        <a:t>clé</a:t>
                      </a: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 (temps plein dédié)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Présence 5j /semaine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6 000 €/mois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Gestion des bennes (rotation)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4 rotations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275 €/rotation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Balayeuse de voirie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2×/mois sur 18 mois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dirty="0">
                          <a:solidFill>
                            <a:srgbClr val="4A5568"/>
                          </a:solidFill>
                        </a:rPr>
                        <a:t>750 €/intervention</a:t>
                      </a:r>
                      <a:endParaRPr lang="en-US" sz="105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TOTAL PRESTATION GLOBALE</a:t>
                      </a:r>
                      <a:endParaRPr lang="en-US" sz="1100" dirty="0"/>
                    </a:p>
                  </a:txBody>
                  <a:tcPr anchor="ctr"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00" dirty="0"/>
                    </a:p>
                  </a:txBody>
                  <a:tcPr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9 850 € / </a:t>
                      </a:r>
                      <a:r>
                        <a:rPr lang="en-US" sz="1200" dirty="0" err="1">
                          <a:solidFill>
                            <a:schemeClr val="bg1"/>
                          </a:solidFill>
                        </a:rPr>
                        <a:t>mois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320040" y="4005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HYPOTHÈSES DE CALCUL</a:t>
            </a:r>
            <a:endParaRPr lang="en-US" sz="11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47472" y="4315968"/>
            <a:ext cx="164592" cy="164592"/>
          </a:xfrm>
          <a:prstGeom prst="rect">
            <a:avLst/>
          </a:prstGeom>
        </p:spPr>
      </p:pic>
      <p:sp>
        <p:nvSpPr>
          <p:cNvPr id="7" name="Text 5"/>
          <p:cNvSpPr/>
          <p:nvPr/>
        </p:nvSpPr>
        <p:spPr>
          <a:xfrm>
            <a:off x="566928" y="429768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de 50 logements (T2/T3) – Surface moyenne 65 m²/logement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47472" y="4517136"/>
            <a:ext cx="164592" cy="16459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66928" y="4498848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Durée de chantier : 18 mois – Gros œuvre + second œuvre + finitions</a:t>
            </a:r>
            <a:endParaRPr lang="en-US" sz="1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347472" y="4718304"/>
            <a:ext cx="164592" cy="16459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66928" y="4700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de SHAB totale : ~3 250 m² – Nettoyage fin de chantier compris</a:t>
            </a:r>
            <a:endParaRPr lang="en-US" sz="1000" dirty="0"/>
          </a:p>
        </p:txBody>
      </p:sp>
      <p:sp>
        <p:nvSpPr>
          <p:cNvPr id="17" name="Text 10"/>
          <p:cNvSpPr/>
          <p:nvPr/>
        </p:nvSpPr>
        <p:spPr>
          <a:xfrm>
            <a:off x="4800600" y="4261104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960 € – 1 540 € HT</a:t>
            </a:r>
            <a:endParaRPr lang="en-US" sz="1800" dirty="0"/>
          </a:p>
        </p:txBody>
      </p:sp>
      <p:sp>
        <p:nvSpPr>
          <p:cNvPr id="18" name="Text 11"/>
          <p:cNvSpPr/>
          <p:nvPr/>
        </p:nvSpPr>
        <p:spPr>
          <a:xfrm>
            <a:off x="320040" y="4754880"/>
            <a:ext cx="8503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9999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Estimations indicatives. Devis personnalisé établi après visite du chantier et analyse des besoins spécifiques.</a:t>
            </a:r>
            <a:endParaRPr lang="en-US" sz="850" dirty="0"/>
          </a:p>
        </p:txBody>
      </p:sp>
      <p:sp>
        <p:nvSpPr>
          <p:cNvPr id="19" name="Shape 12"/>
          <p:cNvSpPr/>
          <p:nvPr/>
        </p:nvSpPr>
        <p:spPr>
          <a:xfrm>
            <a:off x="0" y="4919472"/>
            <a:ext cx="9144000" cy="224028"/>
          </a:xfrm>
          <a:prstGeom prst="rect">
            <a:avLst/>
          </a:prstGeom>
          <a:solidFill>
            <a:srgbClr val="1A3A5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0" name="Text 13"/>
          <p:cNvSpPr/>
          <p:nvPr/>
        </p:nvSpPr>
        <p:spPr>
          <a:xfrm>
            <a:off x="0" y="4919472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3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GAM'NET FACILITY – Votre partenaire propreté &amp; logistique de chantier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1450</Words>
  <Application>Microsoft Macintosh PowerPoint</Application>
  <PresentationFormat>Affichage à l'écran (16:9)</PresentationFormat>
  <Paragraphs>254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GAM'NET FACILITY - Logisticien de Chantier</dc:title>
  <dc:subject>PptxGenJS Presentation</dc:subject>
  <dc:creator>PptxGenJS</dc:creator>
  <cp:lastModifiedBy>Marc Antoine GALLOIS</cp:lastModifiedBy>
  <cp:revision>2</cp:revision>
  <dcterms:created xsi:type="dcterms:W3CDTF">2026-05-29T10:30:47Z</dcterms:created>
  <dcterms:modified xsi:type="dcterms:W3CDTF">2026-05-29T12:19:03Z</dcterms:modified>
</cp:coreProperties>
</file>